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57" r:id="rId2"/>
    <p:sldId id="258" r:id="rId3"/>
    <p:sldId id="259" r:id="rId4"/>
    <p:sldId id="260" r:id="rId5"/>
    <p:sldId id="261" r:id="rId6"/>
    <p:sldId id="262" r:id="rId7"/>
    <p:sldId id="263" r:id="rId8"/>
    <p:sldId id="264" r:id="rId9"/>
    <p:sldId id="265" r:id="rId10"/>
    <p:sldId id="266" r:id="rId11"/>
    <p:sldId id="268"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71181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6CE5C9-E4EE-4AB4-8CF9-E215F45B9BD7}" type="datetimeFigureOut">
              <a:rPr lang="en-US" smtClean="0"/>
              <a:t>31-Mar-20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53856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2996440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145271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40705420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415538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4343610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2824948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3516039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16337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530402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A6CE5C9-E4EE-4AB4-8CF9-E215F45B9BD7}" type="datetimeFigureOut">
              <a:rPr lang="en-US" smtClean="0"/>
              <a:t>31-Mar-20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1955229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A6CE5C9-E4EE-4AB4-8CF9-E215F45B9BD7}" type="datetimeFigureOut">
              <a:rPr lang="en-US" smtClean="0"/>
              <a:t>31-Mar-20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2584705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126959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2263596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9A6CE5C9-E4EE-4AB4-8CF9-E215F45B9BD7}" type="datetimeFigureOut">
              <a:rPr lang="en-US" smtClean="0"/>
              <a:t>31-Mar-20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2078868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6CE5C9-E4EE-4AB4-8CF9-E215F45B9BD7}" type="datetimeFigureOut">
              <a:rPr lang="en-US" smtClean="0"/>
              <a:t>31-Mar-20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C5B11-AFC7-479E-919E-E9C5BC1E17D8}" type="slidenum">
              <a:rPr lang="en-US" smtClean="0"/>
              <a:t>‹#›</a:t>
            </a:fld>
            <a:endParaRPr lang="en-US"/>
          </a:p>
        </p:txBody>
      </p:sp>
    </p:spTree>
    <p:extLst>
      <p:ext uri="{BB962C8B-B14F-4D97-AF65-F5344CB8AC3E}">
        <p14:creationId xmlns:p14="http://schemas.microsoft.com/office/powerpoint/2010/main" val="300723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A6CE5C9-E4EE-4AB4-8CF9-E215F45B9BD7}" type="datetimeFigureOut">
              <a:rPr lang="en-US" smtClean="0"/>
              <a:t>31-Mar-20</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82C5B11-AFC7-479E-919E-E9C5BC1E17D8}" type="slidenum">
              <a:rPr lang="en-US" smtClean="0"/>
              <a:t>‹#›</a:t>
            </a:fld>
            <a:endParaRPr lang="en-US"/>
          </a:p>
        </p:txBody>
      </p:sp>
    </p:spTree>
    <p:extLst>
      <p:ext uri="{BB962C8B-B14F-4D97-AF65-F5344CB8AC3E}">
        <p14:creationId xmlns:p14="http://schemas.microsoft.com/office/powerpoint/2010/main" val="1270545969"/>
      </p:ext>
    </p:extLst>
  </p:cSld>
  <p:clrMap bg1="dk1" tx1="lt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7592" y="1194560"/>
            <a:ext cx="10515600" cy="4351338"/>
          </a:xfrm>
        </p:spPr>
        <p:txBody>
          <a:bodyPr/>
          <a:lstStyle/>
          <a:p>
            <a:pPr marL="0" indent="0" algn="ctr">
              <a:buNone/>
            </a:pPr>
            <a:endParaRPr lang="en-US" sz="3200" dirty="0" smtClean="0"/>
          </a:p>
          <a:p>
            <a:pPr marL="0" indent="0" algn="ctr">
              <a:buNone/>
            </a:pPr>
            <a:r>
              <a:rPr lang="en-US" sz="3200" dirty="0" smtClean="0"/>
              <a:t>Topic</a:t>
            </a:r>
          </a:p>
          <a:p>
            <a:pPr marL="0" indent="0" algn="ctr">
              <a:buNone/>
            </a:pPr>
            <a:r>
              <a:rPr lang="en-US" sz="3200" dirty="0" smtClean="0"/>
              <a:t>KALIUM BICHROMICUM</a:t>
            </a:r>
          </a:p>
          <a:p>
            <a:pPr marL="0" indent="0" algn="ctr">
              <a:buNone/>
            </a:pPr>
            <a:r>
              <a:rPr lang="en-US" sz="3200" dirty="0" smtClean="0"/>
              <a:t>    (Bichromate of Potash)</a:t>
            </a:r>
          </a:p>
          <a:p>
            <a:pPr marL="0" indent="0" algn="ctr">
              <a:buNone/>
            </a:pPr>
            <a:endParaRPr lang="en-US" sz="3200" dirty="0" smtClean="0"/>
          </a:p>
          <a:p>
            <a:pPr marL="0" indent="0" algn="ctr">
              <a:buNone/>
            </a:pPr>
            <a:endParaRPr lang="en-US" dirty="0" smtClean="0"/>
          </a:p>
        </p:txBody>
      </p:sp>
    </p:spTree>
    <p:extLst>
      <p:ext uri="{BB962C8B-B14F-4D97-AF65-F5344CB8AC3E}">
        <p14:creationId xmlns:p14="http://schemas.microsoft.com/office/powerpoint/2010/main" val="2932826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30" y="1058025"/>
            <a:ext cx="9404723" cy="1400530"/>
          </a:xfrm>
        </p:spPr>
        <p:txBody>
          <a:bodyPr/>
          <a:lstStyle/>
          <a:p>
            <a:pPr algn="ctr"/>
            <a:r>
              <a:rPr lang="en-US" dirty="0" smtClean="0"/>
              <a:t>Liver</a:t>
            </a:r>
            <a:endParaRPr lang="en-US" dirty="0"/>
          </a:p>
        </p:txBody>
      </p:sp>
      <p:sp>
        <p:nvSpPr>
          <p:cNvPr id="3" name="Content Placeholder 2"/>
          <p:cNvSpPr>
            <a:spLocks noGrp="1"/>
          </p:cNvSpPr>
          <p:nvPr>
            <p:ph idx="1"/>
          </p:nvPr>
        </p:nvSpPr>
        <p:spPr/>
        <p:txBody>
          <a:bodyPr/>
          <a:lstStyle/>
          <a:p>
            <a:r>
              <a:rPr lang="en-US" dirty="0"/>
              <a:t>There is pain in the liver, hard contracting pain extending to the shoulder Pain in the liver from motion. </a:t>
            </a:r>
            <a:endParaRPr lang="en-US" dirty="0" smtClean="0"/>
          </a:p>
          <a:p>
            <a:r>
              <a:rPr lang="en-US" dirty="0" smtClean="0"/>
              <a:t>Dull</a:t>
            </a:r>
            <a:r>
              <a:rPr lang="en-US" dirty="0"/>
              <a:t>, aching pain in the liver. It is a useful remedy in liver conditions associated with gall stones. It corrects the action of the liver so that healthy bile is formed and the gall stones are dissolved. Stitching pain in the liver, and also in the spleen, on motion</a:t>
            </a:r>
            <a:r>
              <a:rPr lang="en-US" dirty="0" smtClean="0"/>
              <a:t>.</a:t>
            </a:r>
          </a:p>
          <a:p>
            <a:r>
              <a:rPr lang="en-US" dirty="0"/>
              <a:t>The abdomen is very tympanitic with tenderness. There are stitching, cutting pains. Sinking in the abdomen with nausea after eating, then comes vomiting, then comes diarrhoea.</a:t>
            </a:r>
          </a:p>
        </p:txBody>
      </p:sp>
    </p:spTree>
    <p:extLst>
      <p:ext uri="{BB962C8B-B14F-4D97-AF65-F5344CB8AC3E}">
        <p14:creationId xmlns:p14="http://schemas.microsoft.com/office/powerpoint/2010/main" val="1364073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30" y="1293064"/>
            <a:ext cx="9404723" cy="1519707"/>
          </a:xfrm>
        </p:spPr>
        <p:txBody>
          <a:bodyPr/>
          <a:lstStyle/>
          <a:p>
            <a:pPr algn="ctr"/>
            <a:r>
              <a:rPr lang="en-US" dirty="0"/>
              <a:t>Urines</a:t>
            </a:r>
          </a:p>
        </p:txBody>
      </p:sp>
      <p:sp>
        <p:nvSpPr>
          <p:cNvPr id="3" name="Content Placeholder 2"/>
          <p:cNvSpPr>
            <a:spLocks noGrp="1"/>
          </p:cNvSpPr>
          <p:nvPr>
            <p:ph idx="1"/>
          </p:nvPr>
        </p:nvSpPr>
        <p:spPr/>
        <p:txBody>
          <a:bodyPr/>
          <a:lstStyle/>
          <a:p>
            <a:endParaRPr lang="en-US" dirty="0" smtClean="0"/>
          </a:p>
          <a:p>
            <a:r>
              <a:rPr lang="en-US" dirty="0" smtClean="0"/>
              <a:t>Pain </a:t>
            </a:r>
            <a:r>
              <a:rPr lang="en-US" dirty="0"/>
              <a:t>in the back with bloody urine. Shooting pains in the region of the kidneys, also aching in the region of the kidneys with urging to urinate in the day time</a:t>
            </a:r>
            <a:r>
              <a:rPr lang="en-US" dirty="0" smtClean="0"/>
              <a:t>.</a:t>
            </a:r>
          </a:p>
          <a:p>
            <a:r>
              <a:rPr lang="en-US" dirty="0" smtClean="0"/>
              <a:t> </a:t>
            </a:r>
            <a:r>
              <a:rPr lang="en-US" dirty="0"/>
              <a:t>There is suppressed urine with aching in the kidneys. Ropy mucus in the urine. </a:t>
            </a:r>
            <a:endParaRPr lang="en-US" dirty="0" smtClean="0"/>
          </a:p>
          <a:p>
            <a:r>
              <a:rPr lang="en-US" dirty="0" smtClean="0"/>
              <a:t>Pain </a:t>
            </a:r>
            <a:r>
              <a:rPr lang="en-US" dirty="0"/>
              <a:t>in the coccyx before urination, relieved afterwards. Burning in the fossa navicularis during urination.</a:t>
            </a:r>
          </a:p>
          <a:p>
            <a:r>
              <a:rPr lang="en-US" dirty="0"/>
              <a:t>In the male the sexual desire is </a:t>
            </a:r>
            <a:r>
              <a:rPr lang="en-US" dirty="0" smtClean="0"/>
              <a:t>generally absent</a:t>
            </a:r>
            <a:endParaRPr lang="en-US" dirty="0"/>
          </a:p>
        </p:txBody>
      </p:sp>
    </p:spTree>
    <p:extLst>
      <p:ext uri="{BB962C8B-B14F-4D97-AF65-F5344CB8AC3E}">
        <p14:creationId xmlns:p14="http://schemas.microsoft.com/office/powerpoint/2010/main" val="2406966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2052918"/>
            <a:ext cx="8946541" cy="4195481"/>
          </a:xfrm>
        </p:spPr>
        <p:txBody>
          <a:bodyPr/>
          <a:lstStyle/>
          <a:p>
            <a:endParaRPr lang="en-US" dirty="0" smtClean="0"/>
          </a:p>
          <a:p>
            <a:r>
              <a:rPr lang="en-US" dirty="0" smtClean="0"/>
              <a:t>There </a:t>
            </a:r>
            <a:r>
              <a:rPr lang="en-US" dirty="0"/>
              <a:t>is a strong constricting or contracting pain in the end of the penis and much itching of the pubes. Deep punched, out chancres, very hard. Stitching </a:t>
            </a:r>
            <a:endParaRPr lang="en-US" dirty="0" smtClean="0"/>
          </a:p>
          <a:p>
            <a:r>
              <a:rPr lang="en-US" dirty="0"/>
              <a:t>in the prostate gland when walking. Ropy, viscid, mucous discharge from the urethra.</a:t>
            </a:r>
          </a:p>
          <a:p>
            <a:r>
              <a:rPr lang="en-US" dirty="0"/>
              <a:t>As there is much relaxation in the remedy during hot weather, it especially affects the woman. She suffers from prolapses in the summer time, during hot weather.</a:t>
            </a:r>
          </a:p>
          <a:p>
            <a:r>
              <a:rPr lang="en-US" dirty="0"/>
              <a:t>It is a very useful remedy in the woman for </a:t>
            </a:r>
            <a:r>
              <a:rPr lang="en-US" dirty="0" err="1"/>
              <a:t>subinvolution</a:t>
            </a:r>
            <a:r>
              <a:rPr lang="en-US" dirty="0"/>
              <a:t> </a:t>
            </a:r>
          </a:p>
          <a:p>
            <a:endParaRPr lang="en-US" dirty="0"/>
          </a:p>
          <a:p>
            <a:endParaRPr lang="en-US" dirty="0"/>
          </a:p>
        </p:txBody>
      </p:sp>
    </p:spTree>
    <p:extLst>
      <p:ext uri="{BB962C8B-B14F-4D97-AF65-F5344CB8AC3E}">
        <p14:creationId xmlns:p14="http://schemas.microsoft.com/office/powerpoint/2010/main" val="4074596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17982" y="1635617"/>
            <a:ext cx="8892209" cy="4103196"/>
          </a:xfrm>
        </p:spPr>
        <p:txBody>
          <a:bodyPr>
            <a:normAutofit/>
          </a:bodyPr>
          <a:lstStyle/>
          <a:p>
            <a:pPr marL="0" indent="0">
              <a:buNone/>
            </a:pPr>
            <a:r>
              <a:rPr lang="en-US" dirty="0" smtClean="0"/>
              <a:t>	</a:t>
            </a:r>
          </a:p>
          <a:p>
            <a:r>
              <a:rPr lang="en-US" dirty="0"/>
              <a:t> </a:t>
            </a:r>
            <a:r>
              <a:rPr lang="en-US" dirty="0" smtClean="0"/>
              <a:t>    Indicated by flashy fat light complexioned person catarrhs or  syphilitic or scrofulous history.</a:t>
            </a:r>
          </a:p>
          <a:p>
            <a:r>
              <a:rPr lang="en-US" dirty="0" smtClean="0"/>
              <a:t>	Symptoms are worse in morning</a:t>
            </a:r>
          </a:p>
          <a:p>
            <a:r>
              <a:rPr lang="en-US" dirty="0" smtClean="0"/>
              <a:t>	Aggravation time about 2 or 3AM</a:t>
            </a:r>
          </a:p>
          <a:p>
            <a:r>
              <a:rPr lang="en-US" dirty="0" smtClean="0"/>
              <a:t>	Pain migrate quickly</a:t>
            </a:r>
          </a:p>
          <a:p>
            <a:r>
              <a:rPr lang="en-US" dirty="0" smtClean="0"/>
              <a:t>	Patient is sensitive to cold</a:t>
            </a:r>
          </a:p>
          <a:p>
            <a:r>
              <a:rPr lang="en-US" dirty="0" smtClean="0"/>
              <a:t>	Ameliorated by warm and covered</a:t>
            </a:r>
          </a:p>
          <a:p>
            <a:endParaRPr lang="en-US" dirty="0"/>
          </a:p>
        </p:txBody>
      </p:sp>
    </p:spTree>
    <p:extLst>
      <p:ext uri="{BB962C8B-B14F-4D97-AF65-F5344CB8AC3E}">
        <p14:creationId xmlns:p14="http://schemas.microsoft.com/office/powerpoint/2010/main" val="2308505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990" y="1815921"/>
            <a:ext cx="9687339" cy="4335284"/>
          </a:xfrm>
        </p:spPr>
        <p:txBody>
          <a:bodyPr/>
          <a:lstStyle/>
          <a:p>
            <a:pPr algn="ctr"/>
            <a:r>
              <a:rPr lang="en-US" sz="3200" dirty="0" smtClean="0"/>
              <a:t>Head</a:t>
            </a:r>
          </a:p>
          <a:p>
            <a:endParaRPr lang="en-US" dirty="0" smtClean="0"/>
          </a:p>
          <a:p>
            <a:r>
              <a:rPr lang="en-US" dirty="0" smtClean="0"/>
              <a:t>Vertigo with nausea when rising from seat. Headache over eyebrows, preceded by blurred vision. Aching and fullness in glabella. Semi lateral headache in small spots, and from suppressed catarrh frontal pain with one eye side pain.</a:t>
            </a:r>
          </a:p>
          <a:p>
            <a:r>
              <a:rPr lang="en-US" dirty="0" smtClean="0"/>
              <a:t>This remedy is recognized by the copious ropy mucous discharges from  the joints with swelling, heat and redness, whenever these conditions wander around from joint to joint</a:t>
            </a:r>
          </a:p>
          <a:p>
            <a:endParaRPr lang="en-US" dirty="0"/>
          </a:p>
        </p:txBody>
      </p:sp>
    </p:spTree>
    <p:extLst>
      <p:ext uri="{BB962C8B-B14F-4D97-AF65-F5344CB8AC3E}">
        <p14:creationId xmlns:p14="http://schemas.microsoft.com/office/powerpoint/2010/main" val="2149004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8957" y="1325217"/>
            <a:ext cx="9356034" cy="4851746"/>
          </a:xfrm>
        </p:spPr>
        <p:txBody>
          <a:bodyPr/>
          <a:lstStyle/>
          <a:p>
            <a:pPr marL="0" indent="0" algn="ctr">
              <a:buNone/>
            </a:pPr>
            <a:endParaRPr lang="en-US" dirty="0"/>
          </a:p>
          <a:p>
            <a:pPr algn="ctr"/>
            <a:r>
              <a:rPr lang="en-US" sz="4000" dirty="0" smtClean="0"/>
              <a:t>Face</a:t>
            </a:r>
            <a:endParaRPr lang="en-US" sz="4000" dirty="0"/>
          </a:p>
          <a:p>
            <a:endParaRPr lang="en-US" dirty="0" smtClean="0"/>
          </a:p>
          <a:p>
            <a:r>
              <a:rPr lang="en-US" dirty="0" smtClean="0"/>
              <a:t>The bones of the face are often very sore, with shooting pains in the malar bones. Pain in the malar bones on coughing. With the catarrhal conditions there is much suffering from the malar bones, like Merc. It has cured lupus exedens. It has cured ulceration of the lip. Swollen parotid is quite a common feature in its proving.</a:t>
            </a:r>
          </a:p>
          <a:p>
            <a:endParaRPr lang="en-US" dirty="0" smtClean="0"/>
          </a:p>
          <a:p>
            <a:endParaRPr lang="en-US" dirty="0"/>
          </a:p>
        </p:txBody>
      </p:sp>
    </p:spTree>
    <p:extLst>
      <p:ext uri="{BB962C8B-B14F-4D97-AF65-F5344CB8AC3E}">
        <p14:creationId xmlns:p14="http://schemas.microsoft.com/office/powerpoint/2010/main" val="3440860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1648496"/>
            <a:ext cx="8946541" cy="4599903"/>
          </a:xfrm>
        </p:spPr>
        <p:txBody>
          <a:bodyPr/>
          <a:lstStyle/>
          <a:p>
            <a:pPr algn="ctr"/>
            <a:r>
              <a:rPr lang="en-US" sz="3200" dirty="0"/>
              <a:t>Nasal passages</a:t>
            </a:r>
            <a:r>
              <a:rPr lang="en-US" dirty="0"/>
              <a:t>: </a:t>
            </a:r>
          </a:p>
          <a:p>
            <a:endParaRPr lang="en-US" dirty="0" smtClean="0"/>
          </a:p>
          <a:p>
            <a:r>
              <a:rPr lang="en-US" dirty="0" smtClean="0"/>
              <a:t>The </a:t>
            </a:r>
            <a:r>
              <a:rPr lang="en-US" dirty="0"/>
              <a:t>symptoms of the nasal passages are very numerous. The most prominent are the catarrhal symptoms. It has catarrhal symptoms both acute and chronic, with copious, thick, viscid, yellow or white mucus. Foetid odor from the nose.</a:t>
            </a:r>
          </a:p>
          <a:p>
            <a:r>
              <a:rPr lang="en-US" dirty="0"/>
              <a:t>Troubled much with a sensation of dryness in the nose Troubled much with a sensation of dryness in the nose. Loss of smell, and the nose is obstructed nights with thick yellow mucus, too viscid to be blown out. Accompanying this catarrhal condition there is a hard pain at the root of </a:t>
            </a:r>
            <a:r>
              <a:rPr lang="en-US" dirty="0" smtClean="0"/>
              <a:t>the nose</a:t>
            </a:r>
            <a:endParaRPr lang="en-US" dirty="0"/>
          </a:p>
        </p:txBody>
      </p:sp>
    </p:spTree>
    <p:extLst>
      <p:ext uri="{BB962C8B-B14F-4D97-AF65-F5344CB8AC3E}">
        <p14:creationId xmlns:p14="http://schemas.microsoft.com/office/powerpoint/2010/main" val="1842781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Accompanying </a:t>
            </a:r>
            <a:r>
              <a:rPr lang="en-US" dirty="0"/>
              <a:t>this catarrhal condition there is a hard pain at the root of the nose.</a:t>
            </a:r>
          </a:p>
          <a:p>
            <a:pPr marL="0" indent="0">
              <a:buNone/>
            </a:pPr>
            <a:r>
              <a:rPr lang="en-US" dirty="0"/>
              <a:t>Ulcers form all over the nasal mucous membrane. There are ulcers, crusts, mucous plugs; must blow the nose constantly without success, but finally blows out large green crusts or scabs from high up in the nose. Sometimes they are drawn into the posterior nares</a:t>
            </a:r>
          </a:p>
          <a:p>
            <a:pPr marL="0" indent="0">
              <a:buNone/>
            </a:pPr>
            <a:endParaRPr lang="en-US" dirty="0"/>
          </a:p>
        </p:txBody>
      </p:sp>
    </p:spTree>
    <p:extLst>
      <p:ext uri="{BB962C8B-B14F-4D97-AF65-F5344CB8AC3E}">
        <p14:creationId xmlns:p14="http://schemas.microsoft.com/office/powerpoint/2010/main" val="1458973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2052918"/>
            <a:ext cx="9404723" cy="1372862"/>
          </a:xfrm>
        </p:spPr>
        <p:txBody>
          <a:bodyPr/>
          <a:lstStyle/>
          <a:p>
            <a:pPr algn="ctr"/>
            <a:r>
              <a:rPr lang="en-US" sz="3200" dirty="0" smtClean="0"/>
              <a:t>Ulceration</a:t>
            </a:r>
            <a:endParaRPr lang="en-US" sz="3200" dirty="0"/>
          </a:p>
        </p:txBody>
      </p:sp>
      <p:sp>
        <p:nvSpPr>
          <p:cNvPr id="3" name="Content Placeholder 2"/>
          <p:cNvSpPr>
            <a:spLocks noGrp="1"/>
          </p:cNvSpPr>
          <p:nvPr>
            <p:ph idx="1"/>
          </p:nvPr>
        </p:nvSpPr>
        <p:spPr>
          <a:xfrm>
            <a:off x="1104293" y="2408349"/>
            <a:ext cx="8946541" cy="4426481"/>
          </a:xfrm>
        </p:spPr>
        <p:txBody>
          <a:bodyPr>
            <a:normAutofit/>
          </a:bodyPr>
          <a:lstStyle/>
          <a:p>
            <a:endParaRPr lang="en-US" dirty="0" smtClean="0"/>
          </a:p>
          <a:p>
            <a:r>
              <a:rPr lang="en-US" dirty="0" smtClean="0"/>
              <a:t>Striking </a:t>
            </a:r>
            <a:r>
              <a:rPr lang="en-US" dirty="0"/>
              <a:t>feature of this remedy. Ulcers are deep; are said to be as if punched out and are very red. Gouty conditions are as common in this remedy as in the other Kalis. It is especially like Causticum with its cracking in the joints</a:t>
            </a:r>
            <a:r>
              <a:rPr lang="en-US" dirty="0" smtClean="0"/>
              <a:t>.</a:t>
            </a:r>
          </a:p>
          <a:p>
            <a:r>
              <a:rPr lang="en-US" dirty="0" smtClean="0"/>
              <a:t> </a:t>
            </a:r>
            <a:r>
              <a:rPr lang="en-US" dirty="0"/>
              <a:t>Syphilitic conditions have been cured in the most advanced stages. It has the sharp stitching pains like Kali carb., it has one feature quite its own very severe pain in small spots that could be covered by the end of the thumb.</a:t>
            </a:r>
          </a:p>
        </p:txBody>
      </p:sp>
    </p:spTree>
    <p:extLst>
      <p:ext uri="{BB962C8B-B14F-4D97-AF65-F5344CB8AC3E}">
        <p14:creationId xmlns:p14="http://schemas.microsoft.com/office/powerpoint/2010/main" val="2843747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30" y="1906073"/>
            <a:ext cx="9404723" cy="874454"/>
          </a:xfrm>
        </p:spPr>
        <p:txBody>
          <a:bodyPr/>
          <a:lstStyle/>
          <a:p>
            <a:pPr algn="ctr"/>
            <a:r>
              <a:rPr lang="en-US" dirty="0" smtClean="0"/>
              <a:t>Pains</a:t>
            </a:r>
            <a:endParaRPr lang="en-US" dirty="0"/>
          </a:p>
        </p:txBody>
      </p:sp>
      <p:sp>
        <p:nvSpPr>
          <p:cNvPr id="3" name="Content Placeholder 2"/>
          <p:cNvSpPr>
            <a:spLocks noGrp="1"/>
          </p:cNvSpPr>
          <p:nvPr>
            <p:ph idx="1"/>
          </p:nvPr>
        </p:nvSpPr>
        <p:spPr>
          <a:xfrm>
            <a:off x="1103312" y="2962141"/>
            <a:ext cx="8946541" cy="3286258"/>
          </a:xfrm>
        </p:spPr>
        <p:txBody>
          <a:bodyPr/>
          <a:lstStyle/>
          <a:p>
            <a:r>
              <a:rPr lang="en-US" dirty="0"/>
              <a:t>It has wandering pains from place to place, and wandering rheumatism in from joint to joint. There are pains in all parts. </a:t>
            </a:r>
            <a:endParaRPr lang="en-US" dirty="0" smtClean="0"/>
          </a:p>
          <a:p>
            <a:r>
              <a:rPr lang="en-US" dirty="0" smtClean="0"/>
              <a:t>Pains </a:t>
            </a:r>
            <a:r>
              <a:rPr lang="en-US" dirty="0"/>
              <a:t>are sometimes very violent; sometimes shooting; sometimes stitching stinging; again aching. </a:t>
            </a:r>
            <a:endParaRPr lang="en-US" dirty="0" smtClean="0"/>
          </a:p>
          <a:p>
            <a:r>
              <a:rPr lang="en-US" dirty="0" smtClean="0"/>
              <a:t>Burning </a:t>
            </a:r>
            <a:r>
              <a:rPr lang="en-US" dirty="0"/>
              <a:t>is a very marked symptom of the remedy. The pains appear rapidly and disappear suddenly.</a:t>
            </a:r>
          </a:p>
        </p:txBody>
      </p:sp>
    </p:spTree>
    <p:extLst>
      <p:ext uri="{BB962C8B-B14F-4D97-AF65-F5344CB8AC3E}">
        <p14:creationId xmlns:p14="http://schemas.microsoft.com/office/powerpoint/2010/main" val="613090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130" y="774690"/>
            <a:ext cx="9404723" cy="1400530"/>
          </a:xfrm>
        </p:spPr>
        <p:txBody>
          <a:bodyPr/>
          <a:lstStyle/>
          <a:p>
            <a:pPr algn="ctr"/>
            <a:r>
              <a:rPr lang="en-US" dirty="0" smtClean="0"/>
              <a:t>Throat</a:t>
            </a:r>
            <a:endParaRPr lang="en-US" dirty="0"/>
          </a:p>
        </p:txBody>
      </p:sp>
      <p:sp>
        <p:nvSpPr>
          <p:cNvPr id="3" name="Content Placeholder 2"/>
          <p:cNvSpPr>
            <a:spLocks noGrp="1"/>
          </p:cNvSpPr>
          <p:nvPr>
            <p:ph idx="1"/>
          </p:nvPr>
        </p:nvSpPr>
        <p:spPr/>
        <p:txBody>
          <a:bodyPr/>
          <a:lstStyle/>
          <a:p>
            <a:r>
              <a:rPr lang="en-US" dirty="0"/>
              <a:t>There are also enlarged veins in the throat. Like the sensation of the tongue as if a hair in various places in the fauces and nose</a:t>
            </a:r>
            <a:r>
              <a:rPr lang="en-US" dirty="0" smtClean="0"/>
              <a:t>.</a:t>
            </a:r>
          </a:p>
          <a:p>
            <a:r>
              <a:rPr lang="en-US" dirty="0" smtClean="0"/>
              <a:t> </a:t>
            </a:r>
            <a:r>
              <a:rPr lang="en-US" dirty="0"/>
              <a:t>Dry, burning sensation in the throat is very common. Quite a characteristic symptom of Kali bichromicum is the intense pain in the root of the tongue, when putting the tongue </a:t>
            </a:r>
            <a:endParaRPr lang="en-US" dirty="0" smtClean="0"/>
          </a:p>
          <a:p>
            <a:r>
              <a:rPr lang="en-US" dirty="0"/>
              <a:t>. It has much exudation in the throat that is not diphtheria. The tongue is often coated, thick and yellow at the base. </a:t>
            </a:r>
            <a:endParaRPr lang="en-US" dirty="0" smtClean="0"/>
          </a:p>
          <a:p>
            <a:r>
              <a:rPr lang="en-US" dirty="0" smtClean="0"/>
              <a:t>Papillae </a:t>
            </a:r>
            <a:r>
              <a:rPr lang="en-US" dirty="0"/>
              <a:t>raise on the dorsum of the tongue, making it look like strawberry tongue. Again the tongue is coated a thick brown layer</a:t>
            </a:r>
            <a:r>
              <a:rPr lang="en-US" dirty="0" smtClean="0"/>
              <a:t>.</a:t>
            </a:r>
            <a:endParaRPr lang="en-US" dirty="0"/>
          </a:p>
        </p:txBody>
      </p:sp>
    </p:spTree>
    <p:extLst>
      <p:ext uri="{BB962C8B-B14F-4D97-AF65-F5344CB8AC3E}">
        <p14:creationId xmlns:p14="http://schemas.microsoft.com/office/powerpoint/2010/main" val="33137319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22</TotalTime>
  <Words>871</Words>
  <Application>Microsoft Office PowerPoint</Application>
  <PresentationFormat>Widescreen</PresentationFormat>
  <Paragraphs>55</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Century Gothic</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Ulceration</vt:lpstr>
      <vt:lpstr>Pains</vt:lpstr>
      <vt:lpstr>Throat</vt:lpstr>
      <vt:lpstr>Liver</vt:lpstr>
      <vt:lpstr>Urines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Grace</dc:creator>
  <cp:lastModifiedBy>MALIK YOUNAS IMRAN</cp:lastModifiedBy>
  <cp:revision>6</cp:revision>
  <dcterms:created xsi:type="dcterms:W3CDTF">2020-03-29T07:14:32Z</dcterms:created>
  <dcterms:modified xsi:type="dcterms:W3CDTF">2020-03-31T05:53:09Z</dcterms:modified>
</cp:coreProperties>
</file>